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3" r:id="rId3"/>
    <p:sldId id="271" r:id="rId4"/>
    <p:sldId id="272" r:id="rId5"/>
    <p:sldId id="269" r:id="rId6"/>
    <p:sldId id="270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2D9660CB-30E5-4247-A515-AB37C74AD313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05B20CB-FB80-49BB-A430-F782C4A22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etryfoundation.org/bio/matthew-arnold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Poetry Analysis through ratiocination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But Can’t Poems Mean Anything 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835" y="457200"/>
            <a:ext cx="5283200" cy="39624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5400"/>
            <a:ext cx="79248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Detect the “Turning” words </a:t>
            </a:r>
            <a:r>
              <a:rPr lang="en-US" sz="2400" dirty="0" smtClean="0"/>
              <a:t>(</a:t>
            </a:r>
            <a:r>
              <a:rPr lang="en-US" sz="2400" dirty="0" err="1" smtClean="0"/>
              <a:t>fanboys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</a:t>
            </a:r>
          </a:p>
          <a:p>
            <a:r>
              <a:rPr lang="en-US" dirty="0" smtClean="0"/>
              <a:t>Yet</a:t>
            </a:r>
          </a:p>
          <a:p>
            <a:r>
              <a:rPr lang="en-US" dirty="0" smtClean="0"/>
              <a:t>So</a:t>
            </a:r>
          </a:p>
          <a:p>
            <a:r>
              <a:rPr lang="en-US" dirty="0" smtClean="0"/>
              <a:t>However</a:t>
            </a:r>
          </a:p>
          <a:p>
            <a:endParaRPr lang="en-US" dirty="0"/>
          </a:p>
          <a:p>
            <a:r>
              <a:rPr lang="en-US" dirty="0" smtClean="0"/>
              <a:t>Mark the shifts if no words are used turns.</a:t>
            </a:r>
          </a:p>
          <a:p>
            <a:r>
              <a:rPr lang="en-US" dirty="0" smtClean="0"/>
              <a:t>Put an asterisk besides these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Up Significant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769833"/>
            <a:ext cx="8763000" cy="3539527"/>
          </a:xfrm>
        </p:spPr>
        <p:txBody>
          <a:bodyPr/>
          <a:lstStyle/>
          <a:p>
            <a:r>
              <a:rPr lang="en-US" dirty="0" smtClean="0"/>
              <a:t>Maintain awareness of both denotative and connotative meanings</a:t>
            </a:r>
          </a:p>
          <a:p>
            <a:r>
              <a:rPr lang="en-US" dirty="0" smtClean="0"/>
              <a:t>Underline these words, and write synonyms above the words in the poem</a:t>
            </a:r>
          </a:p>
          <a:p>
            <a:r>
              <a:rPr lang="en-US" dirty="0" smtClean="0"/>
              <a:t>Consider how diction affects TONE</a:t>
            </a:r>
            <a:endParaRPr lang="en-US" dirty="0"/>
          </a:p>
        </p:txBody>
      </p:sp>
      <p:pic>
        <p:nvPicPr>
          <p:cNvPr id="5122" name="Picture 2" descr="C:\Users\Owner\AppData\Local\Microsoft\Windows\Temporary Internet Files\Content.IE5\S8AP398U\MC9000788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65725" y="4572000"/>
            <a:ext cx="2987675" cy="1978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Meter</a:t>
            </a:r>
          </a:p>
          <a:p>
            <a:r>
              <a:rPr lang="en-US" dirty="0" smtClean="0"/>
              <a:t>Rhyme scheme</a:t>
            </a:r>
          </a:p>
          <a:p>
            <a:r>
              <a:rPr lang="en-US" dirty="0" smtClean="0"/>
              <a:t>Breaks between lines</a:t>
            </a:r>
          </a:p>
          <a:p>
            <a:r>
              <a:rPr lang="en-US" dirty="0" smtClean="0"/>
              <a:t>Length of stanzas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Think about how these aspects help to organize the poem’s ideas and to identify “turns”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 for Words Used Figuratively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769833"/>
            <a:ext cx="9144000" cy="3539527"/>
          </a:xfrm>
        </p:spPr>
        <p:txBody>
          <a:bodyPr/>
          <a:lstStyle/>
          <a:p>
            <a:r>
              <a:rPr lang="en-US" dirty="0" smtClean="0"/>
              <a:t>First, Similes</a:t>
            </a:r>
          </a:p>
          <a:p>
            <a:r>
              <a:rPr lang="en-US" dirty="0" smtClean="0"/>
              <a:t>Then, metaphors</a:t>
            </a:r>
          </a:p>
          <a:p>
            <a:pPr>
              <a:buNone/>
            </a:pPr>
            <a:r>
              <a:rPr lang="en-US" dirty="0" smtClean="0"/>
              <a:t>	Circle them and draw an arrow to the comparison. </a:t>
            </a:r>
          </a:p>
          <a:p>
            <a:r>
              <a:rPr lang="en-US" dirty="0" smtClean="0"/>
              <a:t>Next, consider possible symbols</a:t>
            </a:r>
          </a:p>
          <a:p>
            <a:endParaRPr lang="en-US" dirty="0"/>
          </a:p>
        </p:txBody>
      </p:sp>
      <p:pic>
        <p:nvPicPr>
          <p:cNvPr id="7170" name="Picture 2" descr="C:\Users\Owner\AppData\Local\Microsoft\Windows\Temporary Internet Files\Content.IE5\OTT8C4HA\MC9000365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886200"/>
            <a:ext cx="2036763" cy="1585912"/>
          </a:xfrm>
          <a:prstGeom prst="rect">
            <a:avLst/>
          </a:prstGeom>
          <a:noFill/>
        </p:spPr>
      </p:pic>
      <p:pic>
        <p:nvPicPr>
          <p:cNvPr id="7171" name="Picture 3" descr="C:\Users\Owner\AppData\Local\Microsoft\Windows\Temporary Internet Files\Content.IE5\S8AP398U\MC900412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4267200"/>
            <a:ext cx="1752600" cy="23038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Explore for Allusions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them up if you need to</a:t>
            </a:r>
          </a:p>
          <a:p>
            <a:r>
              <a:rPr lang="en-US" dirty="0" smtClean="0"/>
              <a:t>Take notes about these references in the margin.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 About Point of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769833"/>
            <a:ext cx="8915400" cy="353952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Consider the speaker not in terms of a name but in terms of character traits.</a:t>
            </a:r>
          </a:p>
          <a:p>
            <a:pPr>
              <a:buNone/>
            </a:pPr>
            <a:r>
              <a:rPr lang="en-US" dirty="0" smtClean="0"/>
              <a:t>Is this person speaking to someone or something in particular?</a:t>
            </a:r>
          </a:p>
          <a:p>
            <a:pPr>
              <a:buNone/>
            </a:pPr>
            <a:r>
              <a:rPr lang="en-US" dirty="0" smtClean="0"/>
              <a:t>Check the title again</a:t>
            </a:r>
          </a:p>
          <a:p>
            <a:pPr>
              <a:buNone/>
            </a:pPr>
            <a:r>
              <a:rPr lang="en-US" dirty="0" smtClean="0"/>
              <a:t>Make notes in the margin</a:t>
            </a:r>
            <a:endParaRPr lang="en-US" dirty="0"/>
          </a:p>
        </p:txBody>
      </p:sp>
      <p:pic>
        <p:nvPicPr>
          <p:cNvPr id="8194" name="Picture 2" descr="C:\Users\Owner\AppData\Local\Microsoft\Windows\Temporary Internet Files\Content.IE5\S8AP398U\MC9000245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561681"/>
            <a:ext cx="1739900" cy="1239838"/>
          </a:xfrm>
          <a:prstGeom prst="rect">
            <a:avLst/>
          </a:prstGeom>
          <a:noFill/>
        </p:spPr>
      </p:pic>
      <p:pic>
        <p:nvPicPr>
          <p:cNvPr id="8195" name="Picture 3" descr="C:\Users\Owner\AppData\Local\Microsoft\Windows\Temporary Internet Files\Content.IE5\WE2MEJXU\MC90005399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585494"/>
            <a:ext cx="1327150" cy="1192212"/>
          </a:xfrm>
          <a:prstGeom prst="rect">
            <a:avLst/>
          </a:prstGeom>
          <a:noFill/>
        </p:spPr>
      </p:pic>
      <p:pic>
        <p:nvPicPr>
          <p:cNvPr id="8196" name="Picture 4" descr="C:\Users\Owner\AppData\Local\Microsoft\Windows\Temporary Internet Files\Content.IE5\KIJ6C4RV\MC90005637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5173957"/>
            <a:ext cx="1776412" cy="1661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Examine the 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attitude that the speaker and author express?</a:t>
            </a:r>
          </a:p>
          <a:p>
            <a:r>
              <a:rPr lang="en-US" dirty="0" smtClean="0"/>
              <a:t>Place + signs over the positive tone words</a:t>
            </a:r>
          </a:p>
          <a:p>
            <a:r>
              <a:rPr lang="en-US" dirty="0" smtClean="0"/>
              <a:t>Place  - signs over the negative words</a:t>
            </a:r>
          </a:p>
          <a:p>
            <a:r>
              <a:rPr lang="en-US" dirty="0" smtClean="0"/>
              <a:t>Note the place where a shift occurs</a:t>
            </a:r>
            <a:endParaRPr lang="en-US" dirty="0"/>
          </a:p>
        </p:txBody>
      </p:sp>
      <p:pic>
        <p:nvPicPr>
          <p:cNvPr id="6146" name="Picture 2" descr="C:\Users\Owner\AppData\Local\Microsoft\Windows\Temporary Internet Files\Content.IE5\S8AP398U\MP90044455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0882" y="3886200"/>
            <a:ext cx="2083118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1"/>
            <a:ext cx="8077200" cy="990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Statements about Figurative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772400" cy="4937761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Complete the following template:</a:t>
            </a:r>
          </a:p>
          <a:p>
            <a:pPr lvl="1"/>
            <a:r>
              <a:rPr lang="en-US" sz="3200" dirty="0" smtClean="0"/>
              <a:t>The poem “______________” </a:t>
            </a:r>
            <a:endParaRPr lang="en-US" sz="3200" dirty="0" smtClean="0"/>
          </a:p>
          <a:p>
            <a:pPr lvl="1"/>
            <a:r>
              <a:rPr lang="en-US" sz="3200" dirty="0" smtClean="0"/>
              <a:t>by </a:t>
            </a:r>
            <a:r>
              <a:rPr lang="en-US" sz="3200" dirty="0" smtClean="0"/>
              <a:t>__________ </a:t>
            </a:r>
            <a:endParaRPr lang="en-US" sz="3200" dirty="0" smtClean="0"/>
          </a:p>
          <a:p>
            <a:pPr lvl="1"/>
            <a:r>
              <a:rPr lang="en-US" sz="3200" dirty="0">
                <a:solidFill>
                  <a:srgbClr val="00B0F0"/>
                </a:solidFill>
              </a:rPr>
              <a:t>c</a:t>
            </a:r>
            <a:r>
              <a:rPr lang="en-US" sz="3200" dirty="0" smtClean="0">
                <a:solidFill>
                  <a:srgbClr val="00B0F0"/>
                </a:solidFill>
              </a:rPr>
              <a:t>onveys* </a:t>
            </a:r>
            <a:r>
              <a:rPr lang="en-US" sz="3200" dirty="0" smtClean="0"/>
              <a:t>______________,</a:t>
            </a:r>
          </a:p>
          <a:p>
            <a:pPr marL="731520" lvl="3" indent="0"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(abstract </a:t>
            </a:r>
            <a:r>
              <a:rPr lang="en-US" sz="2800" dirty="0" smtClean="0"/>
              <a:t>idea or concept)</a:t>
            </a:r>
          </a:p>
          <a:p>
            <a:pPr lvl="1"/>
            <a:r>
              <a:rPr lang="en-US" sz="3200" dirty="0" smtClean="0"/>
              <a:t>and </a:t>
            </a:r>
            <a:r>
              <a:rPr lang="en-US" sz="3200" dirty="0" smtClean="0">
                <a:solidFill>
                  <a:srgbClr val="00B0F0"/>
                </a:solidFill>
              </a:rPr>
              <a:t>reveals*</a:t>
            </a:r>
            <a:r>
              <a:rPr lang="en-US" sz="3200" dirty="0" smtClean="0"/>
              <a:t> _________________. </a:t>
            </a:r>
          </a:p>
          <a:p>
            <a:pPr marL="731520" lvl="3" indent="0">
              <a:buNone/>
            </a:pPr>
            <a:r>
              <a:rPr lang="en-US" sz="2800" dirty="0" smtClean="0"/>
              <a:t>(message </a:t>
            </a:r>
            <a:r>
              <a:rPr lang="en-US" sz="2800" dirty="0" smtClean="0"/>
              <a:t>about the abstract idea)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	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	*or choose another active verb you deem appropriate	</a:t>
            </a:r>
          </a:p>
          <a:p>
            <a:pPr marL="4572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1"/>
            <a:ext cx="609600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Dover Beach</a:t>
            </a:r>
          </a:p>
          <a:p>
            <a:r>
              <a:rPr lang="en-US" sz="1000" cap="all" dirty="0"/>
              <a:t>BY </a:t>
            </a:r>
            <a:r>
              <a:rPr lang="en-US" sz="1000" cap="all" dirty="0">
                <a:hlinkClick r:id="rId2"/>
              </a:rPr>
              <a:t>MATTHEW </a:t>
            </a:r>
            <a:r>
              <a:rPr lang="en-US" sz="1000" cap="all" dirty="0" smtClean="0">
                <a:hlinkClick r:id="rId2"/>
              </a:rPr>
              <a:t>ARNOLD</a:t>
            </a:r>
            <a:endParaRPr lang="en-US" sz="1000" cap="all" dirty="0" smtClean="0"/>
          </a:p>
          <a:p>
            <a:endParaRPr lang="en-US" sz="1000" cap="all" dirty="0"/>
          </a:p>
          <a:p>
            <a:r>
              <a:rPr lang="en-US" sz="1000" dirty="0" smtClean="0"/>
              <a:t>The </a:t>
            </a:r>
            <a:r>
              <a:rPr lang="en-US" sz="1000" dirty="0"/>
              <a:t>sea is calm tonight.</a:t>
            </a:r>
          </a:p>
          <a:p>
            <a:r>
              <a:rPr lang="en-US" sz="1000" dirty="0"/>
              <a:t>The tide is full, the moon lies fair</a:t>
            </a:r>
          </a:p>
          <a:p>
            <a:r>
              <a:rPr lang="en-US" sz="1000" dirty="0"/>
              <a:t>Upon the straits; on the French coast the light</a:t>
            </a:r>
          </a:p>
          <a:p>
            <a:r>
              <a:rPr lang="en-US" sz="1000" dirty="0"/>
              <a:t>Gleams and is gone; the cliffs of England stand,</a:t>
            </a:r>
          </a:p>
          <a:p>
            <a:r>
              <a:rPr lang="en-US" sz="1000" dirty="0"/>
              <a:t>Glimmering and vast, out in the tranquil bay.</a:t>
            </a:r>
          </a:p>
          <a:p>
            <a:r>
              <a:rPr lang="en-US" sz="1000" dirty="0"/>
              <a:t>Come to the window, sweet is the night-air!</a:t>
            </a:r>
          </a:p>
          <a:p>
            <a:r>
              <a:rPr lang="en-US" sz="1000" dirty="0"/>
              <a:t>Only, from the long line of spray</a:t>
            </a:r>
          </a:p>
          <a:p>
            <a:r>
              <a:rPr lang="en-US" sz="1000" dirty="0"/>
              <a:t>Where the sea meets the moon-blanched land,</a:t>
            </a:r>
          </a:p>
          <a:p>
            <a:r>
              <a:rPr lang="en-US" sz="1000" dirty="0"/>
              <a:t>Listen! you hear the grating roar</a:t>
            </a:r>
          </a:p>
          <a:p>
            <a:r>
              <a:rPr lang="en-US" sz="1000" dirty="0"/>
              <a:t>Of pebbles which the waves draw back, and fling,</a:t>
            </a:r>
          </a:p>
          <a:p>
            <a:r>
              <a:rPr lang="en-US" sz="1000" dirty="0"/>
              <a:t>At their return, up the high strand,</a:t>
            </a:r>
          </a:p>
          <a:p>
            <a:r>
              <a:rPr lang="en-US" sz="1000" dirty="0"/>
              <a:t>Begin, and cease, and then again begin,</a:t>
            </a:r>
          </a:p>
          <a:p>
            <a:r>
              <a:rPr lang="en-US" sz="1000" dirty="0"/>
              <a:t>With tremulous cadence slow, and bring</a:t>
            </a:r>
          </a:p>
          <a:p>
            <a:r>
              <a:rPr lang="en-US" sz="1000" dirty="0"/>
              <a:t>The eternal note of sadness in.</a:t>
            </a:r>
          </a:p>
          <a:p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Sophocles long ago</a:t>
            </a:r>
          </a:p>
          <a:p>
            <a:r>
              <a:rPr lang="en-US" sz="1000" dirty="0"/>
              <a:t>Heard it on the </a:t>
            </a:r>
            <a:r>
              <a:rPr lang="en-US" sz="1000" dirty="0" err="1"/>
              <a:t>Ægean</a:t>
            </a:r>
            <a:r>
              <a:rPr lang="en-US" sz="1000" dirty="0"/>
              <a:t>, and it brought</a:t>
            </a:r>
          </a:p>
          <a:p>
            <a:r>
              <a:rPr lang="en-US" sz="1000" dirty="0"/>
              <a:t>Into his mind the turbid ebb and flow</a:t>
            </a:r>
          </a:p>
          <a:p>
            <a:r>
              <a:rPr lang="en-US" sz="1000" dirty="0"/>
              <a:t>Of human misery; we</a:t>
            </a:r>
          </a:p>
          <a:p>
            <a:r>
              <a:rPr lang="en-US" sz="1000" dirty="0"/>
              <a:t>Find also in the sound a thought,</a:t>
            </a:r>
          </a:p>
          <a:p>
            <a:r>
              <a:rPr lang="en-US" sz="1000" dirty="0"/>
              <a:t>Hearing it by this distant northern sea.</a:t>
            </a:r>
          </a:p>
          <a:p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The Sea of Faith</a:t>
            </a:r>
          </a:p>
          <a:p>
            <a:r>
              <a:rPr lang="en-US" sz="1000" dirty="0"/>
              <a:t>Was once, too, at the full, and round earth’s shore</a:t>
            </a:r>
          </a:p>
          <a:p>
            <a:r>
              <a:rPr lang="en-US" sz="1000" dirty="0"/>
              <a:t>Lay like the folds of a bright girdle furled.</a:t>
            </a:r>
          </a:p>
          <a:p>
            <a:r>
              <a:rPr lang="en-US" sz="1000" dirty="0"/>
              <a:t>But now I only hear</a:t>
            </a:r>
          </a:p>
          <a:p>
            <a:r>
              <a:rPr lang="en-US" sz="1000" dirty="0"/>
              <a:t>Its melancholy, long, withdrawing roar,</a:t>
            </a:r>
          </a:p>
          <a:p>
            <a:r>
              <a:rPr lang="en-US" sz="1000" dirty="0"/>
              <a:t>Retreating, to the breath</a:t>
            </a:r>
          </a:p>
          <a:p>
            <a:r>
              <a:rPr lang="en-US" sz="1000" dirty="0"/>
              <a:t>Of the night-wind, down the vast edges drear</a:t>
            </a:r>
          </a:p>
          <a:p>
            <a:r>
              <a:rPr lang="en-US" sz="1000" dirty="0"/>
              <a:t>And naked shingles of the world.</a:t>
            </a:r>
          </a:p>
          <a:p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Ah, love, let us be true</a:t>
            </a:r>
          </a:p>
          <a:p>
            <a:r>
              <a:rPr lang="en-US" sz="1000" dirty="0"/>
              <a:t>To one another! for the world, which seems</a:t>
            </a:r>
          </a:p>
          <a:p>
            <a:r>
              <a:rPr lang="en-US" sz="1000" dirty="0"/>
              <a:t>To lie before us like a land of dreams,</a:t>
            </a:r>
          </a:p>
          <a:p>
            <a:r>
              <a:rPr lang="en-US" sz="1000" dirty="0"/>
              <a:t>So various, so beautiful, so new,</a:t>
            </a:r>
          </a:p>
          <a:p>
            <a:r>
              <a:rPr lang="en-US" sz="1000" dirty="0"/>
              <a:t>Hath really neither joy, nor love, nor light,</a:t>
            </a:r>
          </a:p>
          <a:p>
            <a:r>
              <a:rPr lang="en-US" sz="1000" dirty="0"/>
              <a:t>Nor certitude, nor peace, nor help for pain;</a:t>
            </a:r>
          </a:p>
          <a:p>
            <a:r>
              <a:rPr lang="en-US" sz="1000" dirty="0"/>
              <a:t>And we are here as on a darkling plain</a:t>
            </a:r>
          </a:p>
          <a:p>
            <a:r>
              <a:rPr lang="en-US" sz="1000" dirty="0"/>
              <a:t>Swept with confused alarms of struggle and flight,</a:t>
            </a:r>
          </a:p>
          <a:p>
            <a:r>
              <a:rPr lang="en-US" sz="1000" dirty="0"/>
              <a:t>Where ignorant armies clash by night.</a:t>
            </a:r>
          </a:p>
        </p:txBody>
      </p:sp>
    </p:spTree>
    <p:extLst>
      <p:ext uri="{BB962C8B-B14F-4D97-AF65-F5344CB8AC3E}">
        <p14:creationId xmlns:p14="http://schemas.microsoft.com/office/powerpoint/2010/main" val="330820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at a Poem “this way”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POEMS have a theme or message</a:t>
            </a:r>
          </a:p>
          <a:p>
            <a:r>
              <a:rPr lang="en-US" dirty="0" smtClean="0"/>
              <a:t>POEMS elicit an emotional reaction from the audience- could be positive or negative</a:t>
            </a:r>
          </a:p>
          <a:p>
            <a:r>
              <a:rPr lang="en-US" dirty="0" smtClean="0"/>
              <a:t>POEMS have specific and excellent word choice</a:t>
            </a:r>
          </a:p>
          <a:p>
            <a:r>
              <a:rPr lang="en-US" dirty="0" smtClean="0"/>
              <a:t>POEMS can make sense on several different levels, literally and/or symbolically</a:t>
            </a:r>
            <a:endParaRPr lang="en-US" dirty="0"/>
          </a:p>
        </p:txBody>
      </p:sp>
      <p:pic>
        <p:nvPicPr>
          <p:cNvPr id="2051" name="Picture 3" descr="C:\Users\Owner\AppData\Local\Microsoft\Windows\Temporary Internet Files\Content.IE5\OTT8C4HA\MP90044252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0"/>
            <a:ext cx="24384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Here!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POEMS have good technique and/or use of form/style </a:t>
            </a:r>
          </a:p>
          <a:p>
            <a:r>
              <a:rPr lang="en-US" dirty="0" smtClean="0"/>
              <a:t>POEMS are original in some way(s)</a:t>
            </a:r>
          </a:p>
          <a:p>
            <a:r>
              <a:rPr lang="en-US" dirty="0" smtClean="0"/>
              <a:t>POEMS serve as inspiration for others</a:t>
            </a:r>
          </a:p>
          <a:p>
            <a:r>
              <a:rPr lang="en-US" dirty="0" smtClean="0"/>
              <a:t>POEMS include good imagery (physically, mentally, or emotionally)</a:t>
            </a:r>
            <a:endParaRPr lang="en-US" dirty="0"/>
          </a:p>
        </p:txBody>
      </p:sp>
      <p:pic>
        <p:nvPicPr>
          <p:cNvPr id="3074" name="Picture 2" descr="C:\Users\Owner\AppData\Local\Microsoft\Windows\Temporary Internet Files\Content.IE5\APPDOC9R\MM90028386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800"/>
            <a:ext cx="2209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Makes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Knowing about the poetic techniques used in a poem is pretty useless if you don’t think about how they go with/add to the meaning of the poem</a:t>
            </a:r>
          </a:p>
          <a:p>
            <a:endParaRPr lang="en-US" dirty="0"/>
          </a:p>
          <a:p>
            <a:r>
              <a:rPr lang="en-US" dirty="0" smtClean="0"/>
              <a:t>Think about the poem’s content and figure out what the poem is about.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Once you’ve thought about the meaning of the poem, you need to look at the “technical” side – look at terms and form.</a:t>
            </a:r>
          </a:p>
          <a:p>
            <a:r>
              <a:rPr lang="en-US" dirty="0" smtClean="0"/>
              <a:t>Does the poem follow a specific form or use a specific style ( sonnet)?</a:t>
            </a:r>
          </a:p>
          <a:p>
            <a:r>
              <a:rPr lang="en-US" dirty="0" smtClean="0"/>
              <a:t>What do you notice about the poem after looking at it from the technical side that you didn’t notice when you  looked at the content?</a:t>
            </a:r>
            <a:endParaRPr lang="en-US" dirty="0"/>
          </a:p>
        </p:txBody>
      </p:sp>
      <p:pic>
        <p:nvPicPr>
          <p:cNvPr id="4098" name="Picture 2" descr="C:\Users\Owner\AppData\Local\Microsoft\Windows\Temporary Internet Files\Content.IE5\OTT8C4HA\MP90043878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0"/>
            <a:ext cx="22860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 Easy Steps to Figure Out What the Poem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 the title- Make notes about your initial reactions at the top of the poem</a:t>
            </a:r>
          </a:p>
          <a:p>
            <a:r>
              <a:rPr lang="en-US" dirty="0" smtClean="0"/>
              <a:t>Return to the later to reevaluate its significance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Independent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them individually</a:t>
            </a:r>
          </a:p>
          <a:p>
            <a:r>
              <a:rPr lang="en-US" dirty="0" smtClean="0"/>
              <a:t>They might not end at the ends of lines</a:t>
            </a:r>
          </a:p>
          <a:p>
            <a:r>
              <a:rPr lang="en-US" dirty="0" smtClean="0"/>
              <a:t>Notice any that are questions</a:t>
            </a:r>
          </a:p>
          <a:p>
            <a:r>
              <a:rPr lang="en-US" dirty="0" smtClean="0"/>
              <a:t>For each independent clause, underline the subject once, predicate twice, and complement three times</a:t>
            </a:r>
          </a:p>
          <a:p>
            <a:r>
              <a:rPr lang="en-US" dirty="0" smtClean="0"/>
              <a:t>Clauses might not come in “natural” order, so turn them around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Locate the Prepositions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Put a check mark over them and bracket the prepositional phrases</a:t>
            </a:r>
          </a:p>
          <a:p>
            <a:endParaRPr lang="en-US" dirty="0" smtClean="0"/>
          </a:p>
          <a:p>
            <a:r>
              <a:rPr lang="en-US" dirty="0" smtClean="0"/>
              <a:t>Into, before, after, around, near, on 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403</TotalTime>
  <Words>549</Words>
  <Application>Microsoft Office PowerPoint</Application>
  <PresentationFormat>On-screen Show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Wingdings</vt:lpstr>
      <vt:lpstr>Perspective</vt:lpstr>
      <vt:lpstr>Poetry Analysis through ratiocination</vt:lpstr>
      <vt:lpstr>PowerPoint Presentation</vt:lpstr>
      <vt:lpstr>Look at a Poem “this way”</vt:lpstr>
      <vt:lpstr>Look Here!</vt:lpstr>
      <vt:lpstr>Method Makes Meaning</vt:lpstr>
      <vt:lpstr>Technical Side</vt:lpstr>
      <vt:lpstr>10 Easy Steps to Figure Out What the Poem Means</vt:lpstr>
      <vt:lpstr>Find the Independent Clauses</vt:lpstr>
      <vt:lpstr>Locate the Prepositions</vt:lpstr>
      <vt:lpstr>Detect the “Turning” words (fanboys)</vt:lpstr>
      <vt:lpstr>Look Up Significant Words</vt:lpstr>
      <vt:lpstr>Note the Structure</vt:lpstr>
      <vt:lpstr>Look for Words Used Figuratively</vt:lpstr>
      <vt:lpstr>Explore for Allusions</vt:lpstr>
      <vt:lpstr>Think About Point of View</vt:lpstr>
      <vt:lpstr>Examine the Tone</vt:lpstr>
      <vt:lpstr>Statements about Figurative Language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 Analysis</dc:title>
  <dc:creator>Paul Perez-Jimenez</dc:creator>
  <cp:lastModifiedBy>Paul Perez-Jimenez</cp:lastModifiedBy>
  <cp:revision>11</cp:revision>
  <dcterms:created xsi:type="dcterms:W3CDTF">2012-10-27T02:14:53Z</dcterms:created>
  <dcterms:modified xsi:type="dcterms:W3CDTF">2015-10-12T03:53:51Z</dcterms:modified>
</cp:coreProperties>
</file>